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65" r:id="rId6"/>
    <p:sldId id="261" r:id="rId7"/>
    <p:sldId id="262" r:id="rId8"/>
    <p:sldId id="266" r:id="rId9"/>
    <p:sldId id="267" r:id="rId10"/>
  </p:sldIdLst>
  <p:sldSz cx="9144000" cy="6858000" type="screen4x3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7592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0592"/>
            <a:ext cx="8229600" cy="409557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9382D-C057-4147-A25D-F8E4C2F5F78E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C88E-DD74-3749-A6CB-A855C5DAE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5119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Closure of Pragmatic</a:t>
            </a:r>
            <a:r>
              <a:rPr lang="en-US" dirty="0"/>
              <a:t>, Randomized Optimal Platelet and Plasma Ratios (PROPPR</a:t>
            </a:r>
            <a:r>
              <a:rPr lang="en-US" dirty="0" smtClean="0"/>
              <a:t>)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56438"/>
            <a:ext cx="7869115" cy="2751993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endParaRPr lang="en-US" sz="86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8600" dirty="0" smtClean="0">
                <a:solidFill>
                  <a:schemeClr val="tx1"/>
                </a:solidFill>
              </a:rPr>
              <a:t>Thomas </a:t>
            </a:r>
            <a:r>
              <a:rPr lang="en-US" sz="8600" dirty="0" err="1">
                <a:solidFill>
                  <a:schemeClr val="tx1"/>
                </a:solidFill>
              </a:rPr>
              <a:t>Scalea</a:t>
            </a:r>
            <a:r>
              <a:rPr lang="en-US" sz="8600" dirty="0">
                <a:solidFill>
                  <a:schemeClr val="tx1"/>
                </a:solidFill>
              </a:rPr>
              <a:t>, </a:t>
            </a:r>
            <a:r>
              <a:rPr lang="en-US" sz="8600" dirty="0" smtClean="0">
                <a:solidFill>
                  <a:schemeClr val="tx1"/>
                </a:solidFill>
              </a:rPr>
              <a:t>MD</a:t>
            </a:r>
          </a:p>
          <a:p>
            <a:pPr>
              <a:defRPr/>
            </a:pPr>
            <a:r>
              <a:rPr lang="en-US" sz="8600" dirty="0" smtClean="0">
                <a:solidFill>
                  <a:schemeClr val="tx1"/>
                </a:solidFill>
              </a:rPr>
              <a:t>Physician-in-Chief</a:t>
            </a:r>
          </a:p>
          <a:p>
            <a:pPr>
              <a:defRPr/>
            </a:pPr>
            <a:r>
              <a:rPr lang="en-US" sz="8600" dirty="0" smtClean="0">
                <a:solidFill>
                  <a:schemeClr val="tx1"/>
                </a:solidFill>
              </a:rPr>
              <a:t>R </a:t>
            </a:r>
            <a:r>
              <a:rPr lang="en-US" sz="8600" dirty="0">
                <a:solidFill>
                  <a:schemeClr val="tx1"/>
                </a:solidFill>
              </a:rPr>
              <a:t>Adams Cowley </a:t>
            </a:r>
            <a:r>
              <a:rPr lang="en-US" sz="8600" dirty="0" smtClean="0">
                <a:solidFill>
                  <a:schemeClr val="tx1"/>
                </a:solidFill>
              </a:rPr>
              <a:t>University </a:t>
            </a:r>
            <a:r>
              <a:rPr lang="en-US" sz="8600" dirty="0">
                <a:solidFill>
                  <a:schemeClr val="tx1"/>
                </a:solidFill>
              </a:rPr>
              <a:t>of Maryland </a:t>
            </a:r>
            <a:r>
              <a:rPr lang="en-US" sz="8600" dirty="0" smtClean="0">
                <a:solidFill>
                  <a:schemeClr val="tx1"/>
                </a:solidFill>
              </a:rPr>
              <a:t>Shock </a:t>
            </a:r>
            <a:r>
              <a:rPr lang="en-US" sz="8600" dirty="0">
                <a:solidFill>
                  <a:schemeClr val="tx1"/>
                </a:solidFill>
              </a:rPr>
              <a:t>Trauma </a:t>
            </a:r>
            <a:r>
              <a:rPr lang="en-US" sz="8600" dirty="0" smtClean="0">
                <a:solidFill>
                  <a:schemeClr val="tx1"/>
                </a:solidFill>
              </a:rPr>
              <a:t>Center</a:t>
            </a:r>
          </a:p>
          <a:p>
            <a:pPr>
              <a:defRPr/>
            </a:pPr>
            <a:endParaRPr lang="en-US" sz="86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8600" dirty="0" smtClean="0">
                <a:solidFill>
                  <a:schemeClr val="tx1"/>
                </a:solidFill>
              </a:rPr>
              <a:t>Sponsored </a:t>
            </a:r>
            <a:r>
              <a:rPr lang="en-US" sz="8600" dirty="0">
                <a:solidFill>
                  <a:schemeClr val="tx1"/>
                </a:solidFill>
              </a:rPr>
              <a:t>by National Heart Lung and Blood Institute (NHLBI), National Institutes for Health (NIH)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was the PROPPR study?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Conducted between </a:t>
            </a:r>
            <a:r>
              <a:rPr lang="en-US" dirty="0"/>
              <a:t>August 2012 and December </a:t>
            </a:r>
            <a:r>
              <a:rPr lang="en-US" dirty="0" smtClean="0"/>
              <a:t>2013 at 12 Level </a:t>
            </a:r>
            <a:r>
              <a:rPr lang="en-US" dirty="0"/>
              <a:t>1 trauma </a:t>
            </a:r>
            <a:r>
              <a:rPr lang="en-US" dirty="0" smtClean="0"/>
              <a:t>centers in North America</a:t>
            </a:r>
            <a:endParaRPr lang="en-US" dirty="0"/>
          </a:p>
          <a:p>
            <a:r>
              <a:rPr lang="en-US" dirty="0"/>
              <a:t>Purpose: T</a:t>
            </a:r>
            <a:r>
              <a:rPr lang="en-US" dirty="0" smtClean="0"/>
              <a:t>o </a:t>
            </a:r>
            <a:r>
              <a:rPr lang="en-US" dirty="0"/>
              <a:t>compare two different methods of blood transfusion to learn which one improves survival</a:t>
            </a:r>
          </a:p>
          <a:p>
            <a:r>
              <a:rPr lang="en-US" dirty="0"/>
              <a:t>Enrolled patients who were PREDICTED to </a:t>
            </a:r>
            <a:r>
              <a:rPr lang="en-US" dirty="0" smtClean="0"/>
              <a:t>need a very large amount of blood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10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2192" y="2030592"/>
            <a:ext cx="4334608" cy="409557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Nearly 50% of trauma deaths occur before the patient reaches the hospital and few of these deaths are </a:t>
            </a:r>
            <a:r>
              <a:rPr lang="en-US" dirty="0" smtClean="0"/>
              <a:t>preventable</a:t>
            </a:r>
            <a:endParaRPr lang="en-US" dirty="0"/>
          </a:p>
          <a:p>
            <a:endParaRPr lang="en-US" dirty="0"/>
          </a:p>
          <a:p>
            <a:r>
              <a:rPr lang="en-US" dirty="0"/>
              <a:t>For those that reach the hospital, about 40% experience bleeding complications and require a MT (massive transfusion of at least 10 units of blood)</a:t>
            </a:r>
          </a:p>
          <a:p>
            <a:endParaRPr lang="en-US" dirty="0"/>
          </a:p>
          <a:p>
            <a:r>
              <a:rPr lang="en-US" dirty="0"/>
              <a:t>Bleeding complications are the leading cause of early death in trauma </a:t>
            </a:r>
            <a:r>
              <a:rPr lang="en-US" dirty="0" smtClean="0"/>
              <a:t>patients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30592"/>
            <a:ext cx="3657600" cy="32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6345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Are Blood Products?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4414" y="2030592"/>
            <a:ext cx="4132385" cy="409557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W</a:t>
            </a:r>
            <a:r>
              <a:rPr lang="en-US" dirty="0" smtClean="0"/>
              <a:t>hen </a:t>
            </a:r>
            <a:r>
              <a:rPr lang="en-US" dirty="0"/>
              <a:t>blood is donated, it is divided into its main active parts (or blood products) of plasma, platelets and red blood </a:t>
            </a:r>
            <a:r>
              <a:rPr lang="en-US" dirty="0" smtClean="0"/>
              <a:t>cells</a:t>
            </a:r>
          </a:p>
          <a:p>
            <a:r>
              <a:rPr lang="en-US" dirty="0"/>
              <a:t>Plasma is the liquid portion of the blood; it represents approximately 50% of the total volume of blood and contains coagulation </a:t>
            </a:r>
            <a:r>
              <a:rPr lang="en-US" dirty="0" smtClean="0"/>
              <a:t>proteins</a:t>
            </a:r>
          </a:p>
          <a:p>
            <a:r>
              <a:rPr lang="en-US" dirty="0" smtClean="0"/>
              <a:t>Platelets </a:t>
            </a:r>
            <a:r>
              <a:rPr lang="en-US" dirty="0"/>
              <a:t>are the smallest structures in the blood and are important for blood clotting and plugging damaged blood </a:t>
            </a:r>
            <a:r>
              <a:rPr lang="en-US" dirty="0" smtClean="0"/>
              <a:t>vessels</a:t>
            </a:r>
          </a:p>
          <a:p>
            <a:r>
              <a:rPr lang="en-US" dirty="0"/>
              <a:t>Red blood cells are cells that carry </a:t>
            </a:r>
            <a:r>
              <a:rPr lang="en-US" dirty="0" smtClean="0"/>
              <a:t>oxygen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84" y="1906084"/>
            <a:ext cx="2106367" cy="2090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551" y="2989384"/>
            <a:ext cx="2043601" cy="204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98" y="4245464"/>
            <a:ext cx="2187153" cy="1880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485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Product 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wo </a:t>
            </a:r>
            <a:r>
              <a:rPr lang="en-US" dirty="0"/>
              <a:t>blood product combinations </a:t>
            </a:r>
            <a:r>
              <a:rPr lang="en-US" dirty="0" smtClean="0"/>
              <a:t>in widespread </a:t>
            </a:r>
            <a:r>
              <a:rPr lang="en-US" dirty="0"/>
              <a:t>use across the United </a:t>
            </a:r>
            <a:r>
              <a:rPr lang="en-US" dirty="0" smtClean="0"/>
              <a:t>States: 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qual </a:t>
            </a:r>
            <a:r>
              <a:rPr lang="en-US" dirty="0"/>
              <a:t>ratios of plasma, platelets and red blood </a:t>
            </a:r>
            <a:r>
              <a:rPr lang="en-US" dirty="0" smtClean="0"/>
              <a:t>cells</a:t>
            </a:r>
          </a:p>
          <a:p>
            <a:pPr lvl="1"/>
            <a:r>
              <a:rPr lang="en-US" dirty="0" smtClean="0"/>
              <a:t>A ratio </a:t>
            </a:r>
            <a:r>
              <a:rPr lang="en-US" dirty="0"/>
              <a:t>that has equal numbers of plasma and platelets, but twice as many red blood </a:t>
            </a:r>
            <a:r>
              <a:rPr lang="en-US" dirty="0" smtClean="0"/>
              <a:t>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157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PROPPR Study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11,185 </a:t>
            </a:r>
            <a:r>
              <a:rPr lang="en-US" dirty="0"/>
              <a:t>patients screened</a:t>
            </a:r>
          </a:p>
          <a:p>
            <a:r>
              <a:rPr lang="en-US" dirty="0"/>
              <a:t>680 enrolled </a:t>
            </a:r>
            <a:endParaRPr lang="en-US" dirty="0" smtClean="0"/>
          </a:p>
          <a:p>
            <a:pPr lvl="1"/>
            <a:r>
              <a:rPr lang="en-US" dirty="0" smtClean="0"/>
              <a:t>338 </a:t>
            </a:r>
            <a:r>
              <a:rPr lang="en-US" dirty="0"/>
              <a:t>in </a:t>
            </a:r>
            <a:r>
              <a:rPr lang="en-US" dirty="0" smtClean="0"/>
              <a:t>1:1:1 ratio group</a:t>
            </a:r>
          </a:p>
          <a:p>
            <a:pPr lvl="1"/>
            <a:r>
              <a:rPr lang="en-US" dirty="0" smtClean="0"/>
              <a:t>342 </a:t>
            </a:r>
            <a:r>
              <a:rPr lang="en-US" dirty="0"/>
              <a:t>in </a:t>
            </a:r>
            <a:r>
              <a:rPr lang="en-US" dirty="0" smtClean="0"/>
              <a:t>1:1:2 ratio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63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7500"/>
            <a:ext cx="8229600" cy="4095571"/>
          </a:xfrm>
        </p:spPr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atients </a:t>
            </a:r>
            <a:r>
              <a:rPr lang="en-US" dirty="0"/>
              <a:t>in the 1:1:1 ratio group lived long enough for physicians to stop the bleeding and had a better chance of surviving, in the first 24 hours, compared to patients in the other </a:t>
            </a:r>
            <a:r>
              <a:rPr lang="en-US" dirty="0" smtClean="0"/>
              <a:t>group</a:t>
            </a:r>
          </a:p>
          <a:p>
            <a:r>
              <a:rPr lang="en-US" dirty="0" smtClean="0"/>
              <a:t>The </a:t>
            </a:r>
            <a:r>
              <a:rPr lang="en-US" dirty="0"/>
              <a:t>two groups had the same overall level of survival at 30 </a:t>
            </a:r>
            <a:r>
              <a:rPr lang="en-US" dirty="0" smtClean="0"/>
              <a:t>days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170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Notification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</a:t>
            </a:r>
            <a:r>
              <a:rPr lang="en-US" dirty="0" smtClean="0"/>
              <a:t>atients </a:t>
            </a:r>
            <a:r>
              <a:rPr lang="en-US" dirty="0"/>
              <a:t>are </a:t>
            </a:r>
            <a:r>
              <a:rPr lang="en-US" dirty="0" smtClean="0"/>
              <a:t>usually told </a:t>
            </a:r>
            <a:r>
              <a:rPr lang="en-US" dirty="0"/>
              <a:t>ahead of time about a research study so they can provide consent before </a:t>
            </a:r>
            <a:r>
              <a:rPr lang="en-US" dirty="0" smtClean="0"/>
              <a:t>participating </a:t>
            </a:r>
          </a:p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an emergency, it is often impossible for patients to give </a:t>
            </a:r>
            <a:r>
              <a:rPr lang="en-US" dirty="0" smtClean="0"/>
              <a:t>consent</a:t>
            </a:r>
          </a:p>
          <a:p>
            <a:r>
              <a:rPr lang="en-US" dirty="0" smtClean="0"/>
              <a:t>This study met FDA guidelines to be </a:t>
            </a:r>
            <a:r>
              <a:rPr lang="en-US" dirty="0"/>
              <a:t>carried out without first obtaining </a:t>
            </a:r>
            <a:r>
              <a:rPr lang="en-US" dirty="0" smtClean="0"/>
              <a:t>consent</a:t>
            </a:r>
            <a:endParaRPr lang="en-US" dirty="0"/>
          </a:p>
          <a:p>
            <a:r>
              <a:rPr lang="en-US" dirty="0"/>
              <a:t>People </a:t>
            </a:r>
            <a:r>
              <a:rPr lang="en-US" dirty="0" smtClean="0"/>
              <a:t>who obtained an opt-out bracelet may discard it at this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902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 to learn more?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Contact</a:t>
            </a:r>
            <a:r>
              <a:rPr lang="en-US" dirty="0"/>
              <a:t>: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Anthony Herrera</a:t>
            </a:r>
          </a:p>
          <a:p>
            <a:pPr marL="457200" lvl="1" indent="0">
              <a:buNone/>
            </a:pPr>
            <a:r>
              <a:rPr lang="en-US" dirty="0"/>
              <a:t>C</a:t>
            </a:r>
            <a:r>
              <a:rPr lang="en-US" dirty="0" smtClean="0"/>
              <a:t>linical </a:t>
            </a:r>
            <a:r>
              <a:rPr lang="en-US" dirty="0"/>
              <a:t>Research Specialist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University </a:t>
            </a:r>
            <a:r>
              <a:rPr lang="en-US" dirty="0"/>
              <a:t>of Maryland School of Medicine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410-328-4698 </a:t>
            </a:r>
          </a:p>
          <a:p>
            <a:pPr marL="457200" lvl="1" indent="0">
              <a:buNone/>
            </a:pPr>
            <a:r>
              <a:rPr lang="en-US" dirty="0" smtClean="0"/>
              <a:t>Aherrera@stapa.umm.edu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372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429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Closure of Pragmatic, Randomized Optimal Platelet and Plasma Ratios (PROPPR) Study</vt:lpstr>
      <vt:lpstr>What was the PROPPR study?</vt:lpstr>
      <vt:lpstr>Background</vt:lpstr>
      <vt:lpstr>What Are Blood Products?</vt:lpstr>
      <vt:lpstr>Blood Product Combinations</vt:lpstr>
      <vt:lpstr>PROPPR Study Design</vt:lpstr>
      <vt:lpstr>Results</vt:lpstr>
      <vt:lpstr>Community Notification</vt:lpstr>
      <vt:lpstr>Want to learn more?</vt:lpstr>
    </vt:vector>
  </TitlesOfParts>
  <Company>Univ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Andrea Baird</cp:lastModifiedBy>
  <cp:revision>43</cp:revision>
  <cp:lastPrinted>2015-10-06T19:14:12Z</cp:lastPrinted>
  <dcterms:created xsi:type="dcterms:W3CDTF">2011-06-24T14:29:15Z</dcterms:created>
  <dcterms:modified xsi:type="dcterms:W3CDTF">2015-10-06T19:28:45Z</dcterms:modified>
</cp:coreProperties>
</file>